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6"/>
  </p:notesMasterIdLst>
  <p:sldIdLst>
    <p:sldId id="272" r:id="rId2"/>
    <p:sldId id="274" r:id="rId3"/>
    <p:sldId id="265" r:id="rId4"/>
    <p:sldId id="27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81ED6-D51C-4CBB-87F9-543BCCB6444D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FE2CAA6-6974-4278-8960-7DC8A864CA3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/>
            <a:t>Порядок обращения за субсидией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4FE348E2-7324-4BBC-BD25-442DF92C711E}" type="parTrans" cxnId="{3143DB9C-DA8B-437D-B433-872782167F82}">
      <dgm:prSet/>
      <dgm:spPr/>
      <dgm:t>
        <a:bodyPr/>
        <a:lstStyle/>
        <a:p>
          <a:endParaRPr lang="ru-RU"/>
        </a:p>
      </dgm:t>
    </dgm:pt>
    <dgm:pt modelId="{4A11AC45-ADA2-4990-99AF-F735CB1B6E92}" type="sibTrans" cxnId="{3143DB9C-DA8B-437D-B433-872782167F82}">
      <dgm:prSet/>
      <dgm:spPr/>
      <dgm:t>
        <a:bodyPr/>
        <a:lstStyle/>
        <a:p>
          <a:endParaRPr lang="ru-RU"/>
        </a:p>
      </dgm:t>
    </dgm:pt>
    <dgm:pt modelId="{368A7C28-02BF-4CF3-BE3B-35599D15C9F3}">
      <dgm:prSet phldrT="[Текст]" custT="1"/>
      <dgm:spPr/>
      <dgm:t>
        <a:bodyPr/>
        <a:lstStyle/>
        <a:p>
          <a:r>
            <a:rPr lang="ru-RU" sz="1200" dirty="0" smtClean="0"/>
            <a:t>Не </a:t>
          </a:r>
          <a:r>
            <a:rPr lang="ru-RU" sz="1200" b="1" dirty="0" smtClean="0"/>
            <a:t>позднее 6 месяцев </a:t>
          </a:r>
          <a:r>
            <a:rPr lang="ru-RU" sz="1200" dirty="0" smtClean="0"/>
            <a:t>с даты трудоустройства</a:t>
          </a:r>
          <a:endParaRPr lang="ru-RU" sz="1200" dirty="0"/>
        </a:p>
      </dgm:t>
    </dgm:pt>
    <dgm:pt modelId="{BABFC34C-38DE-47A6-995F-AF1F6427ACF5}" type="parTrans" cxnId="{1B66E08A-31E6-43A0-8B28-9B9667E94C46}">
      <dgm:prSet/>
      <dgm:spPr/>
      <dgm:t>
        <a:bodyPr/>
        <a:lstStyle/>
        <a:p>
          <a:endParaRPr lang="ru-RU"/>
        </a:p>
      </dgm:t>
    </dgm:pt>
    <dgm:pt modelId="{9C693B51-E1F9-4048-9044-F8FFA406A034}" type="sibTrans" cxnId="{1B66E08A-31E6-43A0-8B28-9B9667E94C46}">
      <dgm:prSet/>
      <dgm:spPr/>
      <dgm:t>
        <a:bodyPr/>
        <a:lstStyle/>
        <a:p>
          <a:endParaRPr lang="ru-RU"/>
        </a:p>
      </dgm:t>
    </dgm:pt>
    <dgm:pt modelId="{22BD4C02-81D1-4201-9007-9F17177242D4}">
      <dgm:prSet custT="1"/>
      <dgm:spPr/>
      <dgm:t>
        <a:bodyPr/>
        <a:lstStyle/>
        <a:p>
          <a:r>
            <a:rPr lang="ru-RU" sz="1800" b="1" dirty="0" smtClean="0"/>
            <a:t>Условия предоставления субсидии</a:t>
          </a:r>
          <a:endParaRPr lang="ru-RU" sz="1800" b="1" dirty="0"/>
        </a:p>
      </dgm:t>
    </dgm:pt>
    <dgm:pt modelId="{FF6EB4D9-08A4-4E28-8F86-4792D86263B5}" type="parTrans" cxnId="{4881EC8C-A690-47C0-9AB7-89000C8ADFCA}">
      <dgm:prSet/>
      <dgm:spPr/>
      <dgm:t>
        <a:bodyPr/>
        <a:lstStyle/>
        <a:p>
          <a:endParaRPr lang="ru-RU"/>
        </a:p>
      </dgm:t>
    </dgm:pt>
    <dgm:pt modelId="{C83C5985-9B53-4DC0-92F4-A544A4CCEE50}" type="sibTrans" cxnId="{4881EC8C-A690-47C0-9AB7-89000C8ADFCA}">
      <dgm:prSet/>
      <dgm:spPr/>
      <dgm:t>
        <a:bodyPr/>
        <a:lstStyle/>
        <a:p>
          <a:endParaRPr lang="ru-RU"/>
        </a:p>
      </dgm:t>
    </dgm:pt>
    <dgm:pt modelId="{86324F0B-4193-4C2F-904E-600BED9ABA1E}">
      <dgm:prSet custT="1"/>
      <dgm:spPr/>
      <dgm:t>
        <a:bodyPr/>
        <a:lstStyle/>
        <a:p>
          <a:r>
            <a:rPr lang="ru-RU" sz="1200" b="0" dirty="0" smtClean="0"/>
            <a:t>Отсутствие просроченной задолженности </a:t>
          </a:r>
          <a:r>
            <a:rPr lang="ru-RU" sz="1200" dirty="0" smtClean="0"/>
            <a:t>по возврату в областной бюджет субсидий и иная задолженность;</a:t>
          </a:r>
          <a:endParaRPr lang="ru-RU" sz="1200" dirty="0"/>
        </a:p>
      </dgm:t>
    </dgm:pt>
    <dgm:pt modelId="{9FEBD23C-5BC9-4C80-8F79-DE11876517E0}" type="parTrans" cxnId="{7A059ABA-FD2B-40A6-A664-7A4ADE3D3CC6}">
      <dgm:prSet/>
      <dgm:spPr/>
      <dgm:t>
        <a:bodyPr/>
        <a:lstStyle/>
        <a:p>
          <a:endParaRPr lang="ru-RU"/>
        </a:p>
      </dgm:t>
    </dgm:pt>
    <dgm:pt modelId="{339C8244-6FDB-42DE-A018-78C5EF6E73B2}" type="sibTrans" cxnId="{7A059ABA-FD2B-40A6-A664-7A4ADE3D3CC6}">
      <dgm:prSet/>
      <dgm:spPr/>
      <dgm:t>
        <a:bodyPr/>
        <a:lstStyle/>
        <a:p>
          <a:endParaRPr lang="ru-RU"/>
        </a:p>
      </dgm:t>
    </dgm:pt>
    <dgm:pt modelId="{82842FBD-0B41-4B58-B9C7-660B02939C3E}">
      <dgm:prSet phldrT="[Текст]" custT="1"/>
      <dgm:spPr/>
      <dgm:t>
        <a:bodyPr/>
        <a:lstStyle/>
        <a:p>
          <a:r>
            <a:rPr lang="ru-RU" sz="1200" dirty="0" smtClean="0"/>
            <a:t> Предоставление </a:t>
          </a:r>
          <a:r>
            <a:rPr lang="ru-RU" sz="1200" b="1" dirty="0" smtClean="0"/>
            <a:t>пакета документов </a:t>
          </a:r>
          <a:r>
            <a:rPr lang="ru-RU" sz="1200" dirty="0" smtClean="0"/>
            <a:t>в соответствии осуществляется Департаментом труда и занятости населения </a:t>
          </a:r>
          <a:r>
            <a:rPr lang="ru-RU" sz="1200" b="1" dirty="0" smtClean="0"/>
            <a:t>области с 12 марта по 1 августа 2021 года </a:t>
          </a:r>
          <a:r>
            <a:rPr lang="ru-RU" sz="1200" dirty="0" smtClean="0"/>
            <a:t>включительно (за исключением выходных дней) по адресу: город Вологда, ул. Зосимовская, д. 18 (вход со стороны улицы Предтеченской, д. 19), кабинет 303 с 8.00 до 17.00 часов. </a:t>
          </a:r>
        </a:p>
        <a:p>
          <a:endParaRPr lang="ru-RU" sz="1200" dirty="0"/>
        </a:p>
      </dgm:t>
    </dgm:pt>
    <dgm:pt modelId="{B8B85A2E-E5B8-46DF-93CD-85A2A762E64F}" type="parTrans" cxnId="{76E155AB-3B38-4D2F-8B92-CFBE36150CAB}">
      <dgm:prSet/>
      <dgm:spPr/>
      <dgm:t>
        <a:bodyPr/>
        <a:lstStyle/>
        <a:p>
          <a:endParaRPr lang="ru-RU"/>
        </a:p>
      </dgm:t>
    </dgm:pt>
    <dgm:pt modelId="{7E96E492-5B24-4410-9518-DC7725EF2BF8}" type="sibTrans" cxnId="{76E155AB-3B38-4D2F-8B92-CFBE36150CAB}">
      <dgm:prSet/>
      <dgm:spPr/>
      <dgm:t>
        <a:bodyPr/>
        <a:lstStyle/>
        <a:p>
          <a:endParaRPr lang="ru-RU"/>
        </a:p>
      </dgm:t>
    </dgm:pt>
    <dgm:pt modelId="{635E36FD-E11B-4F19-93FA-2B5F97C3BF01}">
      <dgm:prSet custT="1"/>
      <dgm:spPr/>
      <dgm:t>
        <a:bodyPr/>
        <a:lstStyle/>
        <a:p>
          <a:r>
            <a:rPr lang="ru-RU" sz="1200" dirty="0" smtClean="0"/>
            <a:t> Не находится в процессе реорганизации, ликвидации, банкротства (юр. лица), либо не прекратил деятельность (ИП);</a:t>
          </a:r>
          <a:endParaRPr lang="ru-RU" sz="1200" dirty="0"/>
        </a:p>
      </dgm:t>
    </dgm:pt>
    <dgm:pt modelId="{557462B6-D840-4940-B911-882ABFF1CEA3}" type="parTrans" cxnId="{46E57254-52E7-4866-BBC1-BEE7664B0C09}">
      <dgm:prSet/>
      <dgm:spPr/>
      <dgm:t>
        <a:bodyPr/>
        <a:lstStyle/>
        <a:p>
          <a:endParaRPr lang="ru-RU"/>
        </a:p>
      </dgm:t>
    </dgm:pt>
    <dgm:pt modelId="{A32B5AFA-E185-4A07-BE7C-154769EFFF79}" type="sibTrans" cxnId="{46E57254-52E7-4866-BBC1-BEE7664B0C09}">
      <dgm:prSet/>
      <dgm:spPr/>
      <dgm:t>
        <a:bodyPr/>
        <a:lstStyle/>
        <a:p>
          <a:endParaRPr lang="ru-RU"/>
        </a:p>
      </dgm:t>
    </dgm:pt>
    <dgm:pt modelId="{B6E09B28-A79C-4F3A-A097-4B62B6E6B30E}">
      <dgm:prSet custT="1"/>
      <dgm:spPr/>
      <dgm:t>
        <a:bodyPr/>
        <a:lstStyle/>
        <a:p>
          <a:r>
            <a:rPr lang="ru-RU" sz="1200" dirty="0" smtClean="0"/>
            <a:t> Отсутствие задолженности по  выплате заработной платы;</a:t>
          </a:r>
          <a:endParaRPr lang="ru-RU" sz="1200" dirty="0"/>
        </a:p>
      </dgm:t>
    </dgm:pt>
    <dgm:pt modelId="{4C0891C0-081C-4B0C-8EE8-3AAC5DDA5EB5}" type="parTrans" cxnId="{E21447BA-AF9B-4FEA-B06D-C912D0098537}">
      <dgm:prSet/>
      <dgm:spPr/>
      <dgm:t>
        <a:bodyPr/>
        <a:lstStyle/>
        <a:p>
          <a:endParaRPr lang="ru-RU"/>
        </a:p>
      </dgm:t>
    </dgm:pt>
    <dgm:pt modelId="{15E13D68-5F75-4262-981C-E13FDD41F4E0}" type="sibTrans" cxnId="{E21447BA-AF9B-4FEA-B06D-C912D0098537}">
      <dgm:prSet/>
      <dgm:spPr/>
      <dgm:t>
        <a:bodyPr/>
        <a:lstStyle/>
        <a:p>
          <a:endParaRPr lang="ru-RU"/>
        </a:p>
      </dgm:t>
    </dgm:pt>
    <dgm:pt modelId="{B74FA02B-BD8F-420C-B828-810A56129029}">
      <dgm:prSet custT="1"/>
      <dgm:spPr/>
      <dgm:t>
        <a:bodyPr/>
        <a:lstStyle/>
        <a:p>
          <a:r>
            <a:rPr lang="ru-RU" sz="1200" dirty="0" smtClean="0"/>
            <a:t>  Доля участия иностранных юр. лиц не должна превышать 50%  (для юр. лиц);</a:t>
          </a:r>
          <a:endParaRPr lang="ru-RU" sz="1200" dirty="0"/>
        </a:p>
      </dgm:t>
    </dgm:pt>
    <dgm:pt modelId="{902B8A76-2FE4-4C36-9261-473ED5A53543}" type="parTrans" cxnId="{08FC93B3-9384-4192-8D2C-B63D7C30198C}">
      <dgm:prSet/>
      <dgm:spPr/>
      <dgm:t>
        <a:bodyPr/>
        <a:lstStyle/>
        <a:p>
          <a:endParaRPr lang="ru-RU"/>
        </a:p>
      </dgm:t>
    </dgm:pt>
    <dgm:pt modelId="{68DCC502-E7DD-4817-9732-2EFB6219E88A}" type="sibTrans" cxnId="{08FC93B3-9384-4192-8D2C-B63D7C30198C}">
      <dgm:prSet/>
      <dgm:spPr/>
      <dgm:t>
        <a:bodyPr/>
        <a:lstStyle/>
        <a:p>
          <a:endParaRPr lang="ru-RU"/>
        </a:p>
      </dgm:t>
    </dgm:pt>
    <dgm:pt modelId="{80EA36F5-9D02-47AF-BF8B-5D2A3F02E683}">
      <dgm:prSet custT="1"/>
      <dgm:spPr/>
      <dgm:t>
        <a:bodyPr/>
        <a:lstStyle/>
        <a:p>
          <a:r>
            <a:rPr lang="ru-RU" sz="1200" dirty="0" smtClean="0"/>
            <a:t> не должен получать средства из областного бюджета на указанные цели</a:t>
          </a:r>
          <a:endParaRPr lang="ru-RU" sz="1200" dirty="0"/>
        </a:p>
      </dgm:t>
    </dgm:pt>
    <dgm:pt modelId="{43B593AF-6925-4D13-B897-7C1699A5D05E}" type="parTrans" cxnId="{7E7C1486-478E-4E84-A1C0-1908B074E71A}">
      <dgm:prSet/>
      <dgm:spPr/>
      <dgm:t>
        <a:bodyPr/>
        <a:lstStyle/>
        <a:p>
          <a:endParaRPr lang="ru-RU"/>
        </a:p>
      </dgm:t>
    </dgm:pt>
    <dgm:pt modelId="{925180A1-61C6-4331-805C-0F5925F6F984}" type="sibTrans" cxnId="{7E7C1486-478E-4E84-A1C0-1908B074E71A}">
      <dgm:prSet/>
      <dgm:spPr/>
      <dgm:t>
        <a:bodyPr/>
        <a:lstStyle/>
        <a:p>
          <a:endParaRPr lang="ru-RU"/>
        </a:p>
      </dgm:t>
    </dgm:pt>
    <dgm:pt modelId="{FB65278C-0AE5-49B0-B410-EBC04670BC30}">
      <dgm:prSet custT="1"/>
      <dgm:spPr/>
      <dgm:t>
        <a:bodyPr/>
        <a:lstStyle/>
        <a:p>
          <a:r>
            <a:rPr lang="ru-RU" sz="1200" dirty="0" smtClean="0"/>
            <a:t>  Отсутствие неисполненной обязанности по уплате налогов, сборов, взносов, пеней, штрафов и т.д.</a:t>
          </a:r>
          <a:endParaRPr lang="ru-RU" sz="1200" dirty="0"/>
        </a:p>
      </dgm:t>
    </dgm:pt>
    <dgm:pt modelId="{167369D5-04DD-4219-8200-ED273E5E4E93}" type="parTrans" cxnId="{8A571D26-BAD2-4A76-8CF7-3D4576189FAB}">
      <dgm:prSet/>
      <dgm:spPr/>
      <dgm:t>
        <a:bodyPr/>
        <a:lstStyle/>
        <a:p>
          <a:endParaRPr lang="ru-RU"/>
        </a:p>
      </dgm:t>
    </dgm:pt>
    <dgm:pt modelId="{7B41D99D-56AC-4C58-AF25-FC21CA032CFA}" type="sibTrans" cxnId="{8A571D26-BAD2-4A76-8CF7-3D4576189FAB}">
      <dgm:prSet/>
      <dgm:spPr/>
      <dgm:t>
        <a:bodyPr/>
        <a:lstStyle/>
        <a:p>
          <a:endParaRPr lang="ru-RU"/>
        </a:p>
      </dgm:t>
    </dgm:pt>
    <dgm:pt modelId="{8FA56A3A-00DB-4642-B753-11F73731019E}" type="pres">
      <dgm:prSet presAssocID="{70981ED6-D51C-4CBB-87F9-543BCCB644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693726-908F-4D72-85A1-27EAE64237C9}" type="pres">
      <dgm:prSet presAssocID="{22BD4C02-81D1-4201-9007-9F17177242D4}" presName="composite" presStyleCnt="0"/>
      <dgm:spPr/>
      <dgm:t>
        <a:bodyPr/>
        <a:lstStyle/>
        <a:p>
          <a:endParaRPr lang="ru-RU"/>
        </a:p>
      </dgm:t>
    </dgm:pt>
    <dgm:pt modelId="{CE441ED4-C7B0-4328-A603-A4521334D51B}" type="pres">
      <dgm:prSet presAssocID="{22BD4C02-81D1-4201-9007-9F17177242D4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6F082-885A-473C-8B0F-F89F90C5266B}" type="pres">
      <dgm:prSet presAssocID="{22BD4C02-81D1-4201-9007-9F17177242D4}" presName="parSh" presStyleLbl="node1" presStyleIdx="0" presStyleCnt="2" custScaleX="217575" custLinFactNeighborX="-94923" custLinFactNeighborY="-6953"/>
      <dgm:spPr/>
      <dgm:t>
        <a:bodyPr/>
        <a:lstStyle/>
        <a:p>
          <a:endParaRPr lang="ru-RU"/>
        </a:p>
      </dgm:t>
    </dgm:pt>
    <dgm:pt modelId="{4FB40AE4-CE78-4708-9488-CCE589FE3A78}" type="pres">
      <dgm:prSet presAssocID="{22BD4C02-81D1-4201-9007-9F17177242D4}" presName="desTx" presStyleLbl="fgAcc1" presStyleIdx="0" presStyleCnt="2" custScaleX="248583" custLinFactNeighborX="-26240" custLinFactNeighborY="337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E833AF-81D6-473A-88B1-AF29AB432CDC}" type="pres">
      <dgm:prSet presAssocID="{C83C5985-9B53-4DC0-92F4-A544A4CCEE50}" presName="sibTrans" presStyleLbl="sibTrans2D1" presStyleIdx="0" presStyleCnt="1" custLinFactNeighborX="2871" custLinFactNeighborY="12529"/>
      <dgm:spPr/>
      <dgm:t>
        <a:bodyPr/>
        <a:lstStyle/>
        <a:p>
          <a:endParaRPr lang="ru-RU"/>
        </a:p>
      </dgm:t>
    </dgm:pt>
    <dgm:pt modelId="{7DBC8255-6B4E-4CB3-8600-40A2A00F1A31}" type="pres">
      <dgm:prSet presAssocID="{C83C5985-9B53-4DC0-92F4-A544A4CCEE50}" presName="connTx" presStyleLbl="sibTrans2D1" presStyleIdx="0" presStyleCnt="1"/>
      <dgm:spPr/>
      <dgm:t>
        <a:bodyPr/>
        <a:lstStyle/>
        <a:p>
          <a:endParaRPr lang="ru-RU"/>
        </a:p>
      </dgm:t>
    </dgm:pt>
    <dgm:pt modelId="{94F7E0F3-88F4-49E6-89BF-4F65BB5F7248}" type="pres">
      <dgm:prSet presAssocID="{5FE2CAA6-6974-4278-8960-7DC8A864CA3E}" presName="composite" presStyleCnt="0"/>
      <dgm:spPr/>
      <dgm:t>
        <a:bodyPr/>
        <a:lstStyle/>
        <a:p>
          <a:endParaRPr lang="ru-RU"/>
        </a:p>
      </dgm:t>
    </dgm:pt>
    <dgm:pt modelId="{4DEF2808-4752-458D-9BC3-7A40EDFD3F88}" type="pres">
      <dgm:prSet presAssocID="{5FE2CAA6-6974-4278-8960-7DC8A864CA3E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6B691-E7FF-4615-B1EF-C9080A02CFAB}" type="pres">
      <dgm:prSet presAssocID="{5FE2CAA6-6974-4278-8960-7DC8A864CA3E}" presName="parSh" presStyleLbl="node1" presStyleIdx="1" presStyleCnt="2" custScaleX="176628" custScaleY="119585" custLinFactNeighborX="13966" custLinFactNeighborY="-6953"/>
      <dgm:spPr/>
      <dgm:t>
        <a:bodyPr/>
        <a:lstStyle/>
        <a:p>
          <a:endParaRPr lang="ru-RU"/>
        </a:p>
      </dgm:t>
    </dgm:pt>
    <dgm:pt modelId="{FD56BA31-3854-42BE-8914-DAE994393EED}" type="pres">
      <dgm:prSet presAssocID="{5FE2CAA6-6974-4278-8960-7DC8A864CA3E}" presName="desTx" presStyleLbl="fgAcc1" presStyleIdx="1" presStyleCnt="2" custScaleX="202574" custLinFactNeighborX="6032" custLinFactNeighborY="-9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E155AB-3B38-4D2F-8B92-CFBE36150CAB}" srcId="{5FE2CAA6-6974-4278-8960-7DC8A864CA3E}" destId="{82842FBD-0B41-4B58-B9C7-660B02939C3E}" srcOrd="1" destOrd="0" parTransId="{B8B85A2E-E5B8-46DF-93CD-85A2A762E64F}" sibTransId="{7E96E492-5B24-4410-9518-DC7725EF2BF8}"/>
    <dgm:cxn modelId="{538F6C08-396E-4E47-8BC0-60DB280AB9F2}" type="presOf" srcId="{635E36FD-E11B-4F19-93FA-2B5F97C3BF01}" destId="{4FB40AE4-CE78-4708-9488-CCE589FE3A78}" srcOrd="0" destOrd="2" presId="urn:microsoft.com/office/officeart/2005/8/layout/process3"/>
    <dgm:cxn modelId="{F36283B7-2CCF-40B7-B7FC-3B6046748C67}" type="presOf" srcId="{FB65278C-0AE5-49B0-B410-EBC04670BC30}" destId="{4FB40AE4-CE78-4708-9488-CCE589FE3A78}" srcOrd="0" destOrd="1" presId="urn:microsoft.com/office/officeart/2005/8/layout/process3"/>
    <dgm:cxn modelId="{A97534D9-6175-4549-BD70-69398BDDAA73}" type="presOf" srcId="{B74FA02B-BD8F-420C-B828-810A56129029}" destId="{4FB40AE4-CE78-4708-9488-CCE589FE3A78}" srcOrd="0" destOrd="4" presId="urn:microsoft.com/office/officeart/2005/8/layout/process3"/>
    <dgm:cxn modelId="{D4237F5E-98B1-4C03-9DB2-BFD9ADA3CE48}" type="presOf" srcId="{70981ED6-D51C-4CBB-87F9-543BCCB6444D}" destId="{8FA56A3A-00DB-4642-B753-11F73731019E}" srcOrd="0" destOrd="0" presId="urn:microsoft.com/office/officeart/2005/8/layout/process3"/>
    <dgm:cxn modelId="{3177E550-961B-404F-A79C-E64A1F017382}" type="presOf" srcId="{22BD4C02-81D1-4201-9007-9F17177242D4}" destId="{CE441ED4-C7B0-4328-A603-A4521334D51B}" srcOrd="0" destOrd="0" presId="urn:microsoft.com/office/officeart/2005/8/layout/process3"/>
    <dgm:cxn modelId="{475F3480-2FBE-4167-A24A-41A6A78E7475}" type="presOf" srcId="{82842FBD-0B41-4B58-B9C7-660B02939C3E}" destId="{FD56BA31-3854-42BE-8914-DAE994393EED}" srcOrd="0" destOrd="1" presId="urn:microsoft.com/office/officeart/2005/8/layout/process3"/>
    <dgm:cxn modelId="{39CCD520-F098-4BF7-8CB8-98B0B9D5789F}" type="presOf" srcId="{368A7C28-02BF-4CF3-BE3B-35599D15C9F3}" destId="{FD56BA31-3854-42BE-8914-DAE994393EED}" srcOrd="0" destOrd="0" presId="urn:microsoft.com/office/officeart/2005/8/layout/process3"/>
    <dgm:cxn modelId="{1B66E08A-31E6-43A0-8B28-9B9667E94C46}" srcId="{5FE2CAA6-6974-4278-8960-7DC8A864CA3E}" destId="{368A7C28-02BF-4CF3-BE3B-35599D15C9F3}" srcOrd="0" destOrd="0" parTransId="{BABFC34C-38DE-47A6-995F-AF1F6427ACF5}" sibTransId="{9C693B51-E1F9-4048-9044-F8FFA406A034}"/>
    <dgm:cxn modelId="{7E7C1486-478E-4E84-A1C0-1908B074E71A}" srcId="{22BD4C02-81D1-4201-9007-9F17177242D4}" destId="{80EA36F5-9D02-47AF-BF8B-5D2A3F02E683}" srcOrd="5" destOrd="0" parTransId="{43B593AF-6925-4D13-B897-7C1699A5D05E}" sibTransId="{925180A1-61C6-4331-805C-0F5925F6F984}"/>
    <dgm:cxn modelId="{08FC93B3-9384-4192-8D2C-B63D7C30198C}" srcId="{22BD4C02-81D1-4201-9007-9F17177242D4}" destId="{B74FA02B-BD8F-420C-B828-810A56129029}" srcOrd="4" destOrd="0" parTransId="{902B8A76-2FE4-4C36-9261-473ED5A53543}" sibTransId="{68DCC502-E7DD-4817-9732-2EFB6219E88A}"/>
    <dgm:cxn modelId="{39A275E7-E299-4DA9-A281-A0D37CE46C7E}" type="presOf" srcId="{5FE2CAA6-6974-4278-8960-7DC8A864CA3E}" destId="{4DEF2808-4752-458D-9BC3-7A40EDFD3F88}" srcOrd="0" destOrd="0" presId="urn:microsoft.com/office/officeart/2005/8/layout/process3"/>
    <dgm:cxn modelId="{546A0973-F522-4C77-B1A4-C978B58B0490}" type="presOf" srcId="{C83C5985-9B53-4DC0-92F4-A544A4CCEE50}" destId="{7DBC8255-6B4E-4CB3-8600-40A2A00F1A31}" srcOrd="1" destOrd="0" presId="urn:microsoft.com/office/officeart/2005/8/layout/process3"/>
    <dgm:cxn modelId="{ECD28B39-EA97-46A0-8E96-D41EAB8222FF}" type="presOf" srcId="{22BD4C02-81D1-4201-9007-9F17177242D4}" destId="{1A66F082-885A-473C-8B0F-F89F90C5266B}" srcOrd="1" destOrd="0" presId="urn:microsoft.com/office/officeart/2005/8/layout/process3"/>
    <dgm:cxn modelId="{4CF51FBA-1425-4C27-910A-02DE36CCFF4B}" type="presOf" srcId="{C83C5985-9B53-4DC0-92F4-A544A4CCEE50}" destId="{1AE833AF-81D6-473A-88B1-AF29AB432CDC}" srcOrd="0" destOrd="0" presId="urn:microsoft.com/office/officeart/2005/8/layout/process3"/>
    <dgm:cxn modelId="{3143DB9C-DA8B-437D-B433-872782167F82}" srcId="{70981ED6-D51C-4CBB-87F9-543BCCB6444D}" destId="{5FE2CAA6-6974-4278-8960-7DC8A864CA3E}" srcOrd="1" destOrd="0" parTransId="{4FE348E2-7324-4BBC-BD25-442DF92C711E}" sibTransId="{4A11AC45-ADA2-4990-99AF-F735CB1B6E92}"/>
    <dgm:cxn modelId="{5482723F-A3B3-4327-B495-4CED029F0EB4}" type="presOf" srcId="{86324F0B-4193-4C2F-904E-600BED9ABA1E}" destId="{4FB40AE4-CE78-4708-9488-CCE589FE3A78}" srcOrd="0" destOrd="0" presId="urn:microsoft.com/office/officeart/2005/8/layout/process3"/>
    <dgm:cxn modelId="{413CA579-66DB-4067-B8E8-54FABA0FEBD1}" type="presOf" srcId="{80EA36F5-9D02-47AF-BF8B-5D2A3F02E683}" destId="{4FB40AE4-CE78-4708-9488-CCE589FE3A78}" srcOrd="0" destOrd="5" presId="urn:microsoft.com/office/officeart/2005/8/layout/process3"/>
    <dgm:cxn modelId="{0395DAC0-9C3C-4C43-8B97-42E7C2E208D1}" type="presOf" srcId="{5FE2CAA6-6974-4278-8960-7DC8A864CA3E}" destId="{84C6B691-E7FF-4615-B1EF-C9080A02CFAB}" srcOrd="1" destOrd="0" presId="urn:microsoft.com/office/officeart/2005/8/layout/process3"/>
    <dgm:cxn modelId="{27E8D714-2634-4AF5-807D-B885B7627E9E}" type="presOf" srcId="{B6E09B28-A79C-4F3A-A097-4B62B6E6B30E}" destId="{4FB40AE4-CE78-4708-9488-CCE589FE3A78}" srcOrd="0" destOrd="3" presId="urn:microsoft.com/office/officeart/2005/8/layout/process3"/>
    <dgm:cxn modelId="{E21447BA-AF9B-4FEA-B06D-C912D0098537}" srcId="{22BD4C02-81D1-4201-9007-9F17177242D4}" destId="{B6E09B28-A79C-4F3A-A097-4B62B6E6B30E}" srcOrd="3" destOrd="0" parTransId="{4C0891C0-081C-4B0C-8EE8-3AAC5DDA5EB5}" sibTransId="{15E13D68-5F75-4262-981C-E13FDD41F4E0}"/>
    <dgm:cxn modelId="{4881EC8C-A690-47C0-9AB7-89000C8ADFCA}" srcId="{70981ED6-D51C-4CBB-87F9-543BCCB6444D}" destId="{22BD4C02-81D1-4201-9007-9F17177242D4}" srcOrd="0" destOrd="0" parTransId="{FF6EB4D9-08A4-4E28-8F86-4792D86263B5}" sibTransId="{C83C5985-9B53-4DC0-92F4-A544A4CCEE50}"/>
    <dgm:cxn modelId="{46E57254-52E7-4866-BBC1-BEE7664B0C09}" srcId="{22BD4C02-81D1-4201-9007-9F17177242D4}" destId="{635E36FD-E11B-4F19-93FA-2B5F97C3BF01}" srcOrd="2" destOrd="0" parTransId="{557462B6-D840-4940-B911-882ABFF1CEA3}" sibTransId="{A32B5AFA-E185-4A07-BE7C-154769EFFF79}"/>
    <dgm:cxn modelId="{7A059ABA-FD2B-40A6-A664-7A4ADE3D3CC6}" srcId="{22BD4C02-81D1-4201-9007-9F17177242D4}" destId="{86324F0B-4193-4C2F-904E-600BED9ABA1E}" srcOrd="0" destOrd="0" parTransId="{9FEBD23C-5BC9-4C80-8F79-DE11876517E0}" sibTransId="{339C8244-6FDB-42DE-A018-78C5EF6E73B2}"/>
    <dgm:cxn modelId="{8A571D26-BAD2-4A76-8CF7-3D4576189FAB}" srcId="{22BD4C02-81D1-4201-9007-9F17177242D4}" destId="{FB65278C-0AE5-49B0-B410-EBC04670BC30}" srcOrd="1" destOrd="0" parTransId="{167369D5-04DD-4219-8200-ED273E5E4E93}" sibTransId="{7B41D99D-56AC-4C58-AF25-FC21CA032CFA}"/>
    <dgm:cxn modelId="{42998C6A-935F-4211-B0C1-9958BBA38E32}" type="presParOf" srcId="{8FA56A3A-00DB-4642-B753-11F73731019E}" destId="{4E693726-908F-4D72-85A1-27EAE64237C9}" srcOrd="0" destOrd="0" presId="urn:microsoft.com/office/officeart/2005/8/layout/process3"/>
    <dgm:cxn modelId="{FC5F9854-2241-46F3-9B17-9EF1BC994914}" type="presParOf" srcId="{4E693726-908F-4D72-85A1-27EAE64237C9}" destId="{CE441ED4-C7B0-4328-A603-A4521334D51B}" srcOrd="0" destOrd="0" presId="urn:microsoft.com/office/officeart/2005/8/layout/process3"/>
    <dgm:cxn modelId="{D5617E36-BD92-4D30-8DB1-A0DEB2815531}" type="presParOf" srcId="{4E693726-908F-4D72-85A1-27EAE64237C9}" destId="{1A66F082-885A-473C-8B0F-F89F90C5266B}" srcOrd="1" destOrd="0" presId="urn:microsoft.com/office/officeart/2005/8/layout/process3"/>
    <dgm:cxn modelId="{F0358AEE-3120-4819-AB9A-9A407492BE24}" type="presParOf" srcId="{4E693726-908F-4D72-85A1-27EAE64237C9}" destId="{4FB40AE4-CE78-4708-9488-CCE589FE3A78}" srcOrd="2" destOrd="0" presId="urn:microsoft.com/office/officeart/2005/8/layout/process3"/>
    <dgm:cxn modelId="{68A46BA7-D51C-4F3A-849E-3CCAE6F38779}" type="presParOf" srcId="{8FA56A3A-00DB-4642-B753-11F73731019E}" destId="{1AE833AF-81D6-473A-88B1-AF29AB432CDC}" srcOrd="1" destOrd="0" presId="urn:microsoft.com/office/officeart/2005/8/layout/process3"/>
    <dgm:cxn modelId="{32CA7488-4ED1-45D2-99AC-E3ED033F7F86}" type="presParOf" srcId="{1AE833AF-81D6-473A-88B1-AF29AB432CDC}" destId="{7DBC8255-6B4E-4CB3-8600-40A2A00F1A31}" srcOrd="0" destOrd="0" presId="urn:microsoft.com/office/officeart/2005/8/layout/process3"/>
    <dgm:cxn modelId="{AFE258B5-7618-462C-909C-3CEF8AC94F8B}" type="presParOf" srcId="{8FA56A3A-00DB-4642-B753-11F73731019E}" destId="{94F7E0F3-88F4-49E6-89BF-4F65BB5F7248}" srcOrd="2" destOrd="0" presId="urn:microsoft.com/office/officeart/2005/8/layout/process3"/>
    <dgm:cxn modelId="{445F0313-F301-4E16-9AB2-16594A9C5D3E}" type="presParOf" srcId="{94F7E0F3-88F4-49E6-89BF-4F65BB5F7248}" destId="{4DEF2808-4752-458D-9BC3-7A40EDFD3F88}" srcOrd="0" destOrd="0" presId="urn:microsoft.com/office/officeart/2005/8/layout/process3"/>
    <dgm:cxn modelId="{E70E3650-F4C9-4BD5-BFDE-F1186BE574BF}" type="presParOf" srcId="{94F7E0F3-88F4-49E6-89BF-4F65BB5F7248}" destId="{84C6B691-E7FF-4615-B1EF-C9080A02CFAB}" srcOrd="1" destOrd="0" presId="urn:microsoft.com/office/officeart/2005/8/layout/process3"/>
    <dgm:cxn modelId="{B3C5E54A-26A2-4E85-8525-7B4547531920}" type="presParOf" srcId="{94F7E0F3-88F4-49E6-89BF-4F65BB5F7248}" destId="{FD56BA31-3854-42BE-8914-DAE994393EE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6F082-885A-473C-8B0F-F89F90C5266B}">
      <dsp:nvSpPr>
        <dsp:cNvPr id="0" name=""/>
        <dsp:cNvSpPr/>
      </dsp:nvSpPr>
      <dsp:spPr>
        <a:xfrm>
          <a:off x="0" y="-518477"/>
          <a:ext cx="3632888" cy="15554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Условия предоставления субсидии</a:t>
          </a:r>
          <a:endParaRPr lang="ru-RU" sz="1800" b="1" kern="1200" dirty="0"/>
        </a:p>
      </dsp:txBody>
      <dsp:txXfrm>
        <a:off x="0" y="-518477"/>
        <a:ext cx="3632888" cy="1036955"/>
      </dsp:txXfrm>
    </dsp:sp>
    <dsp:sp modelId="{4FB40AE4-CE78-4708-9488-CCE589FE3A78}">
      <dsp:nvSpPr>
        <dsp:cNvPr id="0" name=""/>
        <dsp:cNvSpPr/>
      </dsp:nvSpPr>
      <dsp:spPr>
        <a:xfrm>
          <a:off x="0" y="518477"/>
          <a:ext cx="4150635" cy="2520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/>
            <a:t>Отсутствие просроченной задолженности </a:t>
          </a:r>
          <a:r>
            <a:rPr lang="ru-RU" sz="1200" kern="1200" dirty="0" smtClean="0"/>
            <a:t>по возврату в областной бюджет субсидий и иная задолженность;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 Отсутствие неисполненной обязанности по уплате налогов, сборов, взносов, пеней, штрафов и т.д.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Не находится в процессе реорганизации, ликвидации, банкротства (юр. лица), либо не прекратил деятельность (ИП);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Отсутствие задолженности по  выплате заработной платы;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 Доля участия иностранных юр. лиц не должна превышать 50%  (для юр. лиц);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не должен получать средства из областного бюджета на указанные цели</a:t>
          </a:r>
          <a:endParaRPr lang="ru-RU" sz="1200" kern="1200" dirty="0"/>
        </a:p>
      </dsp:txBody>
      <dsp:txXfrm>
        <a:off x="73816" y="592293"/>
        <a:ext cx="4003003" cy="2372648"/>
      </dsp:txXfrm>
    </dsp:sp>
    <dsp:sp modelId="{1AE833AF-81D6-473A-88B1-AF29AB432CDC}">
      <dsp:nvSpPr>
        <dsp:cNvPr id="0" name=""/>
        <dsp:cNvSpPr/>
      </dsp:nvSpPr>
      <dsp:spPr>
        <a:xfrm rot="18175">
          <a:off x="4033539" y="-141902"/>
          <a:ext cx="800669" cy="4153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4033540" y="-59170"/>
        <a:ext cx="676078" cy="249183"/>
      </dsp:txXfrm>
    </dsp:sp>
    <dsp:sp modelId="{84C6B691-E7FF-4615-B1EF-C9080A02CFAB}">
      <dsp:nvSpPr>
        <dsp:cNvPr id="0" name=""/>
        <dsp:cNvSpPr/>
      </dsp:nvSpPr>
      <dsp:spPr>
        <a:xfrm>
          <a:off x="5143564" y="-594635"/>
          <a:ext cx="2949189" cy="1860064"/>
        </a:xfrm>
        <a:prstGeom prst="roundRect">
          <a:avLst>
            <a:gd name="adj" fmla="val 10000"/>
          </a:avLst>
        </a:prstGeom>
        <a:solidFill>
          <a:schemeClr val="accent2">
            <a:hueOff val="-7099719"/>
            <a:satOff val="26150"/>
            <a:lumOff val="-14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/>
            <a:t>Порядок обращения за субсидией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5143564" y="-594635"/>
        <a:ext cx="2949189" cy="1240043"/>
      </dsp:txXfrm>
    </dsp:sp>
    <dsp:sp modelId="{FD56BA31-3854-42BE-8914-DAE994393EED}">
      <dsp:nvSpPr>
        <dsp:cNvPr id="0" name=""/>
        <dsp:cNvSpPr/>
      </dsp:nvSpPr>
      <dsp:spPr>
        <a:xfrm>
          <a:off x="5042521" y="571474"/>
          <a:ext cx="3382414" cy="2520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7099719"/>
              <a:satOff val="26150"/>
              <a:lumOff val="-14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 </a:t>
          </a:r>
          <a:r>
            <a:rPr lang="ru-RU" sz="1200" b="1" kern="1200" dirty="0" smtClean="0"/>
            <a:t>позднее 6 месяцев </a:t>
          </a:r>
          <a:r>
            <a:rPr lang="ru-RU" sz="1200" kern="1200" dirty="0" smtClean="0"/>
            <a:t>с даты трудоустройства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 Предоставление </a:t>
          </a:r>
          <a:r>
            <a:rPr lang="ru-RU" sz="1200" b="1" kern="1200" dirty="0" smtClean="0"/>
            <a:t>пакета документов </a:t>
          </a:r>
          <a:r>
            <a:rPr lang="ru-RU" sz="1200" kern="1200" dirty="0" smtClean="0"/>
            <a:t>в соответствии осуществляется Департаментом труда и занятости населения </a:t>
          </a:r>
          <a:r>
            <a:rPr lang="ru-RU" sz="1200" b="1" kern="1200" dirty="0" smtClean="0"/>
            <a:t>области с 12 марта по 1 августа 2021 года </a:t>
          </a:r>
          <a:r>
            <a:rPr lang="ru-RU" sz="1200" kern="1200" dirty="0" smtClean="0"/>
            <a:t>включительно (за исключением выходных дней) по адресу: город Вологда, ул. Зосимовская, д. 18 (вход со стороны улицы Предтеченской, д. 19), кабинет 303 с 8.00 до 17.00 часов.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5116337" y="645290"/>
        <a:ext cx="3234782" cy="2372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30481-1720-4C09-837C-B0F85CCDD9CF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38579-F9A4-4A6A-9F1E-93BC9A44F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38579-F9A4-4A6A-9F1E-93BC9A44F09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8EA1-4EA1-4D2F-9B72-E4E2B54D6B81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7DC02-2786-463C-B096-ACEA245DA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ru/url?sa=i&amp;rct=j&amp;q=&amp;esrc=s&amp;source=images&amp;cd=&amp;docid=oxn7KvulNc6XWM&amp;tbnid=wz4ubJPtlQbquM:&amp;ved=0CAUQjRw&amp;url=http://inwallspeakers1.com/phone-email-icon/&amp;ei=bL7HU7_6NIv34QS01YGoDQ&amp;bvm=bv.71198958,d.bGE&amp;psig=AFQjCNF1hWz0zjWIFv7xHCeTDB_AjF12rA&amp;ust=140568571348837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тр-в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7920880" cy="5328592"/>
          </a:xfrm>
        </p:spPr>
      </p:pic>
      <p:sp>
        <p:nvSpPr>
          <p:cNvPr id="6" name="Скругленный прямоугольник 5"/>
          <p:cNvSpPr/>
          <p:nvPr/>
        </p:nvSpPr>
        <p:spPr>
          <a:xfrm>
            <a:off x="1403648" y="908720"/>
            <a:ext cx="6408712" cy="576064"/>
          </a:xfrm>
          <a:prstGeom prst="roundRect">
            <a:avLst/>
          </a:prstGeom>
        </p:spPr>
        <p:style>
          <a:lnRef idx="2">
            <a:schemeClr val="accent1"/>
          </a:lnRef>
          <a:fillRef idx="1002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2"/>
                </a:solidFill>
              </a:rPr>
              <a:t>Организация работы по трудовой занятости лиц,</a:t>
            </a:r>
            <a:endParaRPr lang="ru-RU" sz="2200" b="1" dirty="0">
              <a:solidFill>
                <a:schemeClr val="tx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03648" y="1700808"/>
            <a:ext cx="640871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2"/>
                </a:solidFill>
              </a:rPr>
              <a:t>отбывших наказание и освободившихся из мест</a:t>
            </a:r>
            <a:endParaRPr lang="ru-RU" sz="2200" b="1" dirty="0">
              <a:solidFill>
                <a:schemeClr val="tx2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03648" y="2492896"/>
            <a:ext cx="640871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</a:rPr>
              <a:t>лишения свободы, в 2021 году </a:t>
            </a:r>
            <a:endParaRPr lang="ru-RU" sz="2200" b="1" dirty="0">
              <a:solidFill>
                <a:schemeClr val="tx2"/>
              </a:solidFill>
            </a:endParaRP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251520" y="116632"/>
            <a:ext cx="576064" cy="593304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16" name="Группа 16"/>
          <p:cNvGrpSpPr/>
          <p:nvPr/>
        </p:nvGrpSpPr>
        <p:grpSpPr>
          <a:xfrm>
            <a:off x="251520" y="116632"/>
            <a:ext cx="576064" cy="593304"/>
            <a:chOff x="251520" y="116632"/>
            <a:chExt cx="576064" cy="593304"/>
          </a:xfrm>
        </p:grpSpPr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251520" y="116632"/>
              <a:ext cx="576064" cy="5933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pic>
          <p:nvPicPr>
            <p:cNvPr id="18" name="Picture 22" descr="вол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5536" y="222271"/>
              <a:ext cx="307060" cy="398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2" descr="вол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5536" y="260648"/>
              <a:ext cx="307060" cy="398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7"/>
          <p:cNvGrpSpPr>
            <a:grpSpLocks noGrp="1"/>
          </p:cNvGrpSpPr>
          <p:nvPr/>
        </p:nvGrpSpPr>
        <p:grpSpPr>
          <a:xfrm>
            <a:off x="251520" y="476672"/>
            <a:ext cx="2458616" cy="792088"/>
            <a:chOff x="264214" y="980728"/>
            <a:chExt cx="2651602" cy="864096"/>
          </a:xfrm>
        </p:grpSpPr>
        <p:grpSp>
          <p:nvGrpSpPr>
            <p:cNvPr id="5" name="Группа 6"/>
            <p:cNvGrpSpPr/>
            <p:nvPr/>
          </p:nvGrpSpPr>
          <p:grpSpPr>
            <a:xfrm>
              <a:off x="264214" y="980728"/>
              <a:ext cx="2651602" cy="864096"/>
              <a:chOff x="48190" y="2132856"/>
              <a:chExt cx="3371682" cy="864096"/>
            </a:xfrm>
          </p:grpSpPr>
          <p:sp>
            <p:nvSpPr>
              <p:cNvPr id="7" name="Пятиугольник 6"/>
              <p:cNvSpPr/>
              <p:nvPr/>
            </p:nvSpPr>
            <p:spPr>
              <a:xfrm>
                <a:off x="48190" y="2132856"/>
                <a:ext cx="3371682" cy="427484"/>
              </a:xfrm>
              <a:prstGeom prst="homePlat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ятиугольник 7"/>
              <p:cNvSpPr/>
              <p:nvPr/>
            </p:nvSpPr>
            <p:spPr>
              <a:xfrm>
                <a:off x="48190" y="2569468"/>
                <a:ext cx="3371682" cy="427484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Прямоугольник 5"/>
            <p:cNvSpPr/>
            <p:nvPr/>
          </p:nvSpPr>
          <p:spPr>
            <a:xfrm>
              <a:off x="755576" y="1052736"/>
              <a:ext cx="1656184" cy="648072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prstClr val="white"/>
                  </a:solidFill>
                  <a:latin typeface="Century Gothic" pitchFamily="34" charset="0"/>
                  <a:ea typeface="Times New Roman"/>
                  <a:cs typeface="+mj-cs"/>
                </a:rPr>
                <a:t>Нормативно-правовая база</a:t>
              </a:r>
              <a:endParaRPr lang="ru-RU" sz="1200" b="1" dirty="0"/>
            </a:p>
          </p:txBody>
        </p:sp>
      </p:grpSp>
      <p:pic>
        <p:nvPicPr>
          <p:cNvPr id="9" name="Picture 2" descr="https://maxcdn.icons8.com/Share/icon/Very_Basic/document16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03848" y="260648"/>
            <a:ext cx="504056" cy="360040"/>
          </a:xfrm>
          <a:prstGeom prst="rect">
            <a:avLst/>
          </a:prstGeom>
          <a:noFill/>
        </p:spPr>
      </p:pic>
      <p:pic>
        <p:nvPicPr>
          <p:cNvPr id="10" name="Picture 2" descr="https://maxcdn.icons8.com/Share/icon/Very_Basic/document1600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75856" y="1196752"/>
            <a:ext cx="576064" cy="35165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779912" y="18864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000" dirty="0" smtClean="0"/>
              <a:t>Мероприятие </a:t>
            </a:r>
            <a:r>
              <a:rPr lang="ru-RU" sz="1000" b="1" dirty="0" smtClean="0"/>
              <a:t>«Организация работы по трудовой занятости лиц, отбывших наказание и освободившихся из мест лишения свободы»</a:t>
            </a:r>
            <a:r>
              <a:rPr lang="ru-RU" sz="1000" dirty="0" smtClean="0"/>
              <a:t> государственной программы «Обеспечение профилактики правонарушений, безопасности населения и территории Вологодской области в 2021-2025 годах» (</a:t>
            </a:r>
            <a:r>
              <a:rPr lang="ru-RU" sz="1000" b="1" dirty="0" smtClean="0"/>
              <a:t>Постановление Правительства области от 13 мая 2019 года № 446</a:t>
            </a:r>
            <a:r>
              <a:rPr lang="ru-RU" sz="1000" dirty="0" smtClean="0"/>
              <a:t>)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79912" y="1124744"/>
            <a:ext cx="4716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/>
              <a:t>Порядок предоставления субсидий на возмещение фактически понесенных работодателем затрат по оплате труда трудоустроенных лиц, освобожденных из мест лишения свободы» </a:t>
            </a:r>
            <a:r>
              <a:rPr lang="ru-RU" sz="1000" b="1" dirty="0" smtClean="0"/>
              <a:t>(Постановление Вологодской области от 20.04.2020 № 414)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1916832"/>
            <a:ext cx="813690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u="sng" dirty="0" smtClean="0">
                <a:latin typeface="Century" pitchFamily="18" charset="0"/>
              </a:rPr>
              <a:t>ПОНЯТИЕ, ИСПОЛЬЗУЕМОЕ В ПОРЯДКЕ</a:t>
            </a:r>
            <a:r>
              <a:rPr lang="ru-RU" sz="1500" b="1" dirty="0" smtClean="0">
                <a:latin typeface="Century" pitchFamily="18" charset="0"/>
              </a:rPr>
              <a:t>:</a:t>
            </a:r>
          </a:p>
          <a:p>
            <a:pPr algn="just"/>
            <a:r>
              <a:rPr lang="ru-RU" sz="1500" dirty="0" smtClean="0">
                <a:latin typeface="Century" pitchFamily="18" charset="0"/>
              </a:rPr>
              <a:t>- гражданин, освобожденный из учреждений, исполняющих наказание в виде лишения свободы, в течение </a:t>
            </a:r>
            <a:r>
              <a:rPr lang="ru-RU" sz="1500" b="1" dirty="0" smtClean="0">
                <a:latin typeface="Century" pitchFamily="18" charset="0"/>
              </a:rPr>
              <a:t>трех лет со дня освобождения.</a:t>
            </a:r>
            <a:endParaRPr lang="ru-RU" sz="1500" dirty="0" smtClean="0">
              <a:latin typeface="Century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2708920"/>
            <a:ext cx="820891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u="sng" dirty="0" smtClean="0">
                <a:latin typeface="Century" pitchFamily="18" charset="0"/>
              </a:rPr>
              <a:t>ПОЛУЧАТЕЛИ СУБСИДИЙ</a:t>
            </a:r>
            <a:r>
              <a:rPr lang="ru-RU" sz="1500" b="1" dirty="0" smtClean="0">
                <a:latin typeface="Century" pitchFamily="18" charset="0"/>
              </a:rPr>
              <a:t>: </a:t>
            </a:r>
          </a:p>
          <a:p>
            <a:pPr algn="just"/>
            <a:r>
              <a:rPr lang="ru-RU" sz="1500" dirty="0" smtClean="0">
                <a:latin typeface="Century" pitchFamily="18" charset="0"/>
              </a:rPr>
              <a:t>юридические лица (за исключением государственных (муниципальных) учреждений, некоммерческих организаций), индивидуальные предприниматели.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467544" y="3501008"/>
          <a:ext cx="7920880" cy="2389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7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8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47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631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Наименование</a:t>
                      </a:r>
                    </a:p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 затрат </a:t>
                      </a:r>
                    </a:p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для возмещения</a:t>
                      </a:r>
                      <a:endParaRPr lang="ru-RU" sz="11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Размер </a:t>
                      </a:r>
                    </a:p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возмещения</a:t>
                      </a:r>
                      <a:endParaRPr lang="ru-RU" sz="11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Период  возмещения</a:t>
                      </a:r>
                      <a:endParaRPr lang="ru-RU" sz="11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Century Gothic" pitchFamily="34" charset="0"/>
                        </a:rPr>
                        <a:t>Максимальная сумма возмещения затрат по оплате труда </a:t>
                      </a:r>
                    </a:p>
                    <a:p>
                      <a:pPr algn="ctr"/>
                      <a:r>
                        <a:rPr lang="ru-RU" sz="1000" b="1" dirty="0" smtClean="0">
                          <a:latin typeface="Century Gothic" pitchFamily="34" charset="0"/>
                        </a:rPr>
                        <a:t>1</a:t>
                      </a:r>
                      <a:r>
                        <a:rPr lang="ru-RU" sz="1000" b="1" baseline="0" dirty="0" smtClean="0">
                          <a:latin typeface="Century Gothic" pitchFamily="34" charset="0"/>
                        </a:rPr>
                        <a:t> гражданина данной категории</a:t>
                      </a:r>
                      <a:endParaRPr lang="ru-RU" sz="10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000" b="1" dirty="0" smtClean="0">
                          <a:latin typeface="Century Gothic" pitchFamily="34" charset="0"/>
                        </a:rPr>
                        <a:t> за 3 мес. при условии 8-часового рабочего дня и страховых</a:t>
                      </a:r>
                      <a:r>
                        <a:rPr lang="ru-RU" sz="1000" b="1" baseline="0" dirty="0" smtClean="0">
                          <a:latin typeface="Century Gothic" pitchFamily="34" charset="0"/>
                        </a:rPr>
                        <a:t> взносов 30,2%</a:t>
                      </a:r>
                      <a:endParaRPr lang="ru-RU" sz="10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3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entury Gothic" pitchFamily="34" charset="0"/>
                        </a:rPr>
                        <a:t>ОПЛАТА ТРУДА</a:t>
                      </a:r>
                      <a:r>
                        <a:rPr lang="ru-RU" sz="11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entury Gothic" pitchFamily="34" charset="0"/>
                        </a:rPr>
                        <a:t> гражданам, освободившимся из мест лишения свободы</a:t>
                      </a:r>
                      <a:endParaRPr lang="ru-RU" sz="11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 charset="0"/>
                      </a:endParaRPr>
                    </a:p>
                    <a:p>
                      <a:pPr algn="ctr"/>
                      <a:endParaRPr lang="ru-RU" sz="1100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Century Gothic" pitchFamily="34" charset="0"/>
                        </a:rPr>
                        <a:t>В размере </a:t>
                      </a:r>
                      <a:r>
                        <a:rPr lang="ru-RU" sz="1100" b="1" dirty="0" smtClean="0">
                          <a:latin typeface="Century Gothic" pitchFamily="34" charset="0"/>
                        </a:rPr>
                        <a:t>МРОТ*, 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увеличенного на районный коэффициент с учетом страховых взносов в государственные внебюджетные фонды</a:t>
                      </a:r>
                      <a:endParaRPr lang="ru-RU" sz="1100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 smtClean="0">
                        <a:latin typeface="Century Gothic" pitchFamily="34" charset="0"/>
                      </a:endParaRPr>
                    </a:p>
                    <a:p>
                      <a:pPr algn="ctr"/>
                      <a:endParaRPr lang="ru-RU" sz="110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latin typeface="Century Gothic" pitchFamily="34" charset="0"/>
                        </a:rPr>
                        <a:t>Не более </a:t>
                      </a:r>
                    </a:p>
                    <a:p>
                      <a:pPr algn="ctr"/>
                      <a:r>
                        <a:rPr lang="ru-RU" sz="1100" b="1" dirty="0" smtClean="0">
                          <a:latin typeface="Century Gothic" pitchFamily="34" charset="0"/>
                        </a:rPr>
                        <a:t>3</a:t>
                      </a:r>
                      <a:r>
                        <a:rPr lang="ru-RU" sz="1100" b="1" baseline="0" dirty="0" smtClean="0">
                          <a:latin typeface="Century Gothic" pitchFamily="34" charset="0"/>
                        </a:rPr>
                        <a:t> месяцев</a:t>
                      </a:r>
                      <a:endParaRPr lang="ru-RU" sz="11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Century Gothic" pitchFamily="34" charset="0"/>
                        </a:rPr>
                        <a:t>57460,4</a:t>
                      </a:r>
                      <a:r>
                        <a:rPr lang="ru-RU" sz="1600" b="1" baseline="0" dirty="0" smtClean="0">
                          <a:latin typeface="Century Gothic" pitchFamily="34" charset="0"/>
                        </a:rPr>
                        <a:t> рублей** </a:t>
                      </a:r>
                    </a:p>
                    <a:p>
                      <a:pPr algn="ctr"/>
                      <a:endParaRPr lang="ru-RU" sz="1600" b="1" baseline="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ru-RU" sz="1600" b="1" baseline="0" dirty="0" smtClean="0">
                          <a:latin typeface="Century Gothic" pitchFamily="34" charset="0"/>
                        </a:rPr>
                        <a:t>62456,9 рублей***</a:t>
                      </a:r>
                      <a:endParaRPr lang="ru-RU" sz="16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67544" y="609329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>
                <a:latin typeface="Century Gothic" pitchFamily="34" charset="0"/>
              </a:rPr>
              <a:t>* на 1 января 2021 года МРОТ составляет </a:t>
            </a:r>
            <a:r>
              <a:rPr lang="ru-RU" sz="1200" b="1" i="1" dirty="0" smtClean="0">
                <a:latin typeface="Century Gothic" pitchFamily="34" charset="0"/>
              </a:rPr>
              <a:t>12792 рублей</a:t>
            </a:r>
            <a:endParaRPr lang="ru-RU" sz="1200" i="1" dirty="0" smtClean="0">
              <a:latin typeface="Century Gothic" pitchFamily="34" charset="0"/>
            </a:endParaRPr>
          </a:p>
          <a:p>
            <a:r>
              <a:rPr lang="ru-RU" sz="1200" i="1" dirty="0" smtClean="0">
                <a:latin typeface="Century Gothic" pitchFamily="34" charset="0"/>
              </a:rPr>
              <a:t>* *для г. Вологды и  муниципальных районов области</a:t>
            </a:r>
          </a:p>
          <a:p>
            <a:r>
              <a:rPr lang="ru-RU" sz="1200" i="1" dirty="0" smtClean="0">
                <a:latin typeface="Century Gothic" pitchFamily="34" charset="0"/>
              </a:rPr>
              <a:t>*** для г. Череповца</a:t>
            </a:r>
            <a:endParaRPr lang="ru-RU" sz="1200" i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://gd-35.ru/wp-content/uploads/2016/09/maps-768x46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gd-35.ru/wp-content/uploads/2016/09/maps-768x46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9" name="Схема 8"/>
          <p:cNvGraphicFramePr/>
          <p:nvPr/>
        </p:nvGraphicFramePr>
        <p:xfrm>
          <a:off x="323528" y="1484784"/>
          <a:ext cx="8424936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ine 8"/>
          <p:cNvSpPr>
            <a:spLocks noChangeShapeType="1"/>
          </p:cNvSpPr>
          <p:nvPr/>
        </p:nvSpPr>
        <p:spPr bwMode="auto">
          <a:xfrm rot="-5400000">
            <a:off x="4552824" y="-728288"/>
            <a:ext cx="0" cy="5866304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  <p:txBody>
          <a:bodyPr lIns="77186" tIns="38593" rIns="77186" bIns="38593"/>
          <a:lstStyle/>
          <a:p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КОНТАКТНЫЕ ДАННЫЕ ДОЛЖНОСТНЫХ ЛИЦ, </a:t>
            </a:r>
            <a:b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ОТВЕТСТВЕННЫХ ЗА РЕАЛИЗАЦИЮ МЕРОПРИЯТИЯ</a:t>
            </a:r>
            <a:endParaRPr lang="ru-R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2" name="Группа 30"/>
          <p:cNvGrpSpPr/>
          <p:nvPr/>
        </p:nvGrpSpPr>
        <p:grpSpPr>
          <a:xfrm>
            <a:off x="1187624" y="2564904"/>
            <a:ext cx="7200800" cy="1248647"/>
            <a:chOff x="1475656" y="1772816"/>
            <a:chExt cx="7200800" cy="1248647"/>
          </a:xfrm>
        </p:grpSpPr>
        <p:pic>
          <p:nvPicPr>
            <p:cNvPr id="16" name="Picture 9" descr="phone-email-icon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  <a:extLst/>
            </a:blip>
            <a:srcRect r="68797"/>
            <a:stretch>
              <a:fillRect/>
            </a:stretch>
          </p:blipFill>
          <p:spPr bwMode="auto">
            <a:xfrm>
              <a:off x="3635896" y="2348880"/>
              <a:ext cx="292399" cy="311275"/>
            </a:xfrm>
            <a:prstGeom prst="roundRect">
              <a:avLst/>
            </a:prstGeom>
            <a:noFill/>
            <a:ln>
              <a:noFill/>
            </a:ln>
            <a:extLst/>
          </p:spPr>
        </p:pic>
        <p:pic>
          <p:nvPicPr>
            <p:cNvPr id="17" name="Picture 10" descr="phone-email-icon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grayscl/>
              <a:extLst/>
            </a:blip>
            <a:srcRect l="69463"/>
            <a:stretch>
              <a:fillRect/>
            </a:stretch>
          </p:blipFill>
          <p:spPr bwMode="auto">
            <a:xfrm>
              <a:off x="3635896" y="2708920"/>
              <a:ext cx="288032" cy="312543"/>
            </a:xfrm>
            <a:prstGeom prst="roundRect">
              <a:avLst/>
            </a:prstGeom>
            <a:noFill/>
            <a:ln>
              <a:noFill/>
            </a:ln>
            <a:extLst/>
          </p:spPr>
        </p:pic>
        <p:sp>
          <p:nvSpPr>
            <p:cNvPr id="21" name="Rectangle 4"/>
            <p:cNvSpPr>
              <a:spLocks noChangeArrowheads="1"/>
            </p:cNvSpPr>
            <p:nvPr/>
          </p:nvSpPr>
          <p:spPr bwMode="auto">
            <a:xfrm>
              <a:off x="3923928" y="2708920"/>
              <a:ext cx="2952328" cy="25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altLang="ru-RU" sz="1200" dirty="0" err="1" smtClean="0">
                  <a:latin typeface="Century Gothic" pitchFamily="34" charset="0"/>
                </a:rPr>
                <a:t>KazakevichusAV</a:t>
              </a:r>
              <a:r>
                <a:rPr lang="ru-RU" altLang="ru-RU" sz="1200" dirty="0" smtClean="0">
                  <a:latin typeface="Century Gothic" pitchFamily="34" charset="0"/>
                </a:rPr>
                <a:t>@</a:t>
              </a:r>
              <a:r>
                <a:rPr lang="en-US" altLang="ru-RU" sz="1200" dirty="0" smtClean="0">
                  <a:latin typeface="Century Gothic" pitchFamily="34" charset="0"/>
                </a:rPr>
                <a:t>depzan.gov</a:t>
              </a:r>
              <a:r>
                <a:rPr lang="ru-RU" altLang="ru-RU" sz="1200" dirty="0">
                  <a:latin typeface="Century Gothic" pitchFamily="34" charset="0"/>
                </a:rPr>
                <a:t>35.</a:t>
              </a:r>
              <a:r>
                <a:rPr lang="en-US" altLang="ru-RU" sz="1200" dirty="0" err="1">
                  <a:latin typeface="Century Gothic" pitchFamily="34" charset="0"/>
                </a:rPr>
                <a:t>ru</a:t>
              </a:r>
              <a:endParaRPr lang="ru-RU" altLang="ru-RU" sz="1200" dirty="0">
                <a:latin typeface="Century Gothic" pitchFamily="34" charset="0"/>
              </a:endParaRP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3851920" y="2378380"/>
              <a:ext cx="2412142" cy="25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altLang="ru-RU" sz="1200" dirty="0">
                  <a:latin typeface="Century Gothic" pitchFamily="34" charset="0"/>
                </a:rPr>
                <a:t>(8172) </a:t>
              </a:r>
              <a:r>
                <a:rPr lang="ru-RU" altLang="ru-RU" sz="1200" dirty="0" smtClean="0">
                  <a:latin typeface="Century Gothic" pitchFamily="34" charset="0"/>
                </a:rPr>
                <a:t>23-0</a:t>
              </a:r>
              <a:r>
                <a:rPr lang="en-US" altLang="ru-RU" sz="1200" dirty="0" smtClean="0">
                  <a:latin typeface="Century Gothic" pitchFamily="34" charset="0"/>
                </a:rPr>
                <a:t>0</a:t>
              </a:r>
              <a:r>
                <a:rPr lang="ru-RU" altLang="ru-RU" sz="1200" dirty="0" smtClean="0">
                  <a:latin typeface="Century Gothic" pitchFamily="34" charset="0"/>
                </a:rPr>
                <a:t>-</a:t>
              </a:r>
              <a:r>
                <a:rPr lang="en-US" altLang="ru-RU" sz="1200" dirty="0" smtClean="0">
                  <a:latin typeface="Century Gothic" pitchFamily="34" charset="0"/>
                </a:rPr>
                <a:t>63</a:t>
              </a:r>
              <a:r>
                <a:rPr lang="ru-RU" altLang="ru-RU" sz="1200" dirty="0" smtClean="0">
                  <a:latin typeface="Century Gothic" pitchFamily="34" charset="0"/>
                </a:rPr>
                <a:t> доб. 0615</a:t>
              </a:r>
              <a:endParaRPr lang="ru-RU" altLang="ru-RU" sz="1200" dirty="0">
                <a:latin typeface="Century Gothic" pitchFamily="34" charset="0"/>
              </a:endParaRPr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3563888" y="1772816"/>
              <a:ext cx="5112568" cy="590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altLang="ru-RU" sz="1200" dirty="0" smtClean="0">
                  <a:latin typeface="Century Gothic" pitchFamily="34" charset="0"/>
                </a:rPr>
                <a:t>Консультант отдела программ занятости, государственного и ведомственного контроля  Департамента труда и занятости населения области</a:t>
              </a:r>
              <a:endParaRPr lang="ru-RU" altLang="ru-RU" sz="1200" dirty="0">
                <a:latin typeface="Century Gothic" pitchFamily="34" charset="0"/>
              </a:endParaRPr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1475656" y="1772816"/>
              <a:ext cx="2016224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90000"/>
                </a:lnSpc>
              </a:pPr>
              <a:r>
                <a:rPr lang="ru-RU" altLang="ru-RU" sz="1200" b="1" dirty="0" err="1" smtClean="0">
                  <a:latin typeface="Century Gothic" pitchFamily="34" charset="0"/>
                </a:rPr>
                <a:t>Казакевичус</a:t>
              </a:r>
              <a:r>
                <a:rPr lang="ru-RU" altLang="ru-RU" sz="1200" b="1" dirty="0" smtClean="0">
                  <a:latin typeface="Century Gothic" pitchFamily="34" charset="0"/>
                </a:rPr>
                <a:t> Алена Вячеславовна</a:t>
              </a:r>
              <a:endParaRPr lang="ru-RU" altLang="ru-RU" sz="1200" b="1" dirty="0">
                <a:latin typeface="Century Gothic" pitchFamily="34" charset="0"/>
              </a:endParaRPr>
            </a:p>
          </p:txBody>
        </p:sp>
      </p:grpSp>
      <p:grpSp>
        <p:nvGrpSpPr>
          <p:cNvPr id="3" name="Группа 26"/>
          <p:cNvGrpSpPr/>
          <p:nvPr/>
        </p:nvGrpSpPr>
        <p:grpSpPr>
          <a:xfrm>
            <a:off x="827584" y="188640"/>
            <a:ext cx="7704856" cy="593304"/>
            <a:chOff x="827584" y="116632"/>
            <a:chExt cx="7704856" cy="593304"/>
          </a:xfrm>
        </p:grpSpPr>
        <p:sp>
          <p:nvSpPr>
            <p:cNvPr id="28" name="Oval 20"/>
            <p:cNvSpPr>
              <a:spLocks noChangeArrowheads="1"/>
            </p:cNvSpPr>
            <p:nvPr/>
          </p:nvSpPr>
          <p:spPr bwMode="auto">
            <a:xfrm>
              <a:off x="1043608" y="116632"/>
              <a:ext cx="576064" cy="59330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pic>
          <p:nvPicPr>
            <p:cNvPr id="29" name="Picture 22" descr="вол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87624" y="222271"/>
              <a:ext cx="307060" cy="398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Прямоугольник 29"/>
            <p:cNvSpPr/>
            <p:nvPr/>
          </p:nvSpPr>
          <p:spPr>
            <a:xfrm>
              <a:off x="827584" y="260648"/>
              <a:ext cx="770485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Century Gothic" pitchFamily="34" charset="0"/>
                  <a:ea typeface="Times New Roman"/>
                </a:rPr>
                <a:t>Департамент труда и занятости населения Вологодской области</a:t>
              </a:r>
              <a:endParaRPr lang="ru-RU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92D05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</TotalTime>
  <Words>457</Words>
  <Application>Microsoft Office PowerPoint</Application>
  <PresentationFormat>Экран (4:3)</PresentationFormat>
  <Paragraphs>49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КОНТАКТНЫЕ ДАННЫЕ ДОЛЖНОСТНЫХ ЛИЦ,  ОТВЕТСТВЕННЫХ ЗА РЕАЛИЗАЦИЮ МЕРОПРИЯТИЯ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Shakhova.NV</dc:creator>
  <cp:lastModifiedBy>Горбакова Наталия Ивановна</cp:lastModifiedBy>
  <cp:revision>202</cp:revision>
  <dcterms:created xsi:type="dcterms:W3CDTF">2019-04-09T07:55:55Z</dcterms:created>
  <dcterms:modified xsi:type="dcterms:W3CDTF">2021-04-07T11:02:51Z</dcterms:modified>
</cp:coreProperties>
</file>